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5/15/2020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5/15/2020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5/15/2020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5/15/2020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5/15/2020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5/15/2020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5/15/2020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5/15/2020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5/15/2020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589213" y="2514601"/>
            <a:ext cx="8915399" cy="681182"/>
          </a:xfrm>
        </p:spPr>
        <p:txBody>
          <a:bodyPr>
            <a:normAutofit fontScale="90000"/>
          </a:bodyPr>
          <a:lstStyle/>
          <a:p>
            <a:r>
              <a:rPr lang="ru-RU" b="1" i="1" dirty="0" smtClean="0">
                <a:latin typeface="Calibri Light" panose="020F0302020204030204" pitchFamily="34" charset="0"/>
                <a:cs typeface="Calibri Light" panose="020F0302020204030204" pitchFamily="34" charset="0"/>
              </a:rPr>
              <a:t>«Процедура допинг-контроля»</a:t>
            </a:r>
            <a:endParaRPr lang="ru-RU" b="1" i="1" dirty="0">
              <a:latin typeface="Calibri Light" panose="020F0302020204030204" pitchFamily="34" charset="0"/>
              <a:cs typeface="Calibri Light" panose="020F0302020204030204" pitchFamily="34" charset="0"/>
            </a:endParaRPr>
          </a:p>
        </p:txBody>
      </p:sp>
      <p:sp>
        <p:nvSpPr>
          <p:cNvPr id="3" name="Подзаголовок 2"/>
          <p:cNvSpPr>
            <a:spLocks noGrp="1"/>
          </p:cNvSpPr>
          <p:nvPr>
            <p:ph type="subTitle" idx="1"/>
          </p:nvPr>
        </p:nvSpPr>
        <p:spPr/>
        <p:txBody>
          <a:bodyPr>
            <a:normAutofit lnSpcReduction="10000"/>
          </a:bodyPr>
          <a:lstStyle/>
          <a:p>
            <a:pPr algn="ctr"/>
            <a:r>
              <a:rPr lang="ru-RU" dirty="0" smtClean="0"/>
              <a:t>                                                                 Подготовил: Демченко Александр,</a:t>
            </a:r>
          </a:p>
          <a:p>
            <a:pPr algn="r"/>
            <a:r>
              <a:rPr lang="ru-RU" dirty="0" smtClean="0"/>
              <a:t>Воспитанник отделения </a:t>
            </a:r>
            <a:r>
              <a:rPr lang="ru-RU" dirty="0" err="1" smtClean="0"/>
              <a:t>Киокусинкай</a:t>
            </a:r>
            <a:r>
              <a:rPr lang="ru-RU" dirty="0" smtClean="0"/>
              <a:t> </a:t>
            </a:r>
          </a:p>
          <a:p>
            <a:pPr algn="ctr"/>
            <a:r>
              <a:rPr lang="ru-RU" dirty="0" smtClean="0"/>
              <a:t>                                                     Спортивной школы «Старт»                              </a:t>
            </a:r>
            <a:endParaRPr lang="ru-RU" dirty="0"/>
          </a:p>
        </p:txBody>
      </p:sp>
    </p:spTree>
    <p:extLst>
      <p:ext uri="{BB962C8B-B14F-4D97-AF65-F5344CB8AC3E}">
        <p14:creationId xmlns:p14="http://schemas.microsoft.com/office/powerpoint/2010/main" val="20026445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Анализ проб</a:t>
            </a:r>
          </a:p>
        </p:txBody>
      </p:sp>
      <p:sp>
        <p:nvSpPr>
          <p:cNvPr id="3" name="Объект 2"/>
          <p:cNvSpPr>
            <a:spLocks noGrp="1"/>
          </p:cNvSpPr>
          <p:nvPr>
            <p:ph idx="1"/>
          </p:nvPr>
        </p:nvSpPr>
        <p:spPr/>
        <p:txBody>
          <a:bodyPr/>
          <a:lstStyle/>
          <a:p>
            <a:r>
              <a:rPr lang="ru-RU" dirty="0"/>
              <a:t>Ваша проба затем пересылается на анализ в лабораторию, </a:t>
            </a:r>
            <a:r>
              <a:rPr lang="ru-RU" dirty="0" err="1"/>
              <a:t>аккредитированную</a:t>
            </a:r>
            <a:r>
              <a:rPr lang="ru-RU" dirty="0"/>
              <a:t> Всемирным антидопинговым агентством (ВАДА). В лабораторию вместе с вашей пробой будет направлена копия Протокола допинг-контроля, в которой будут отражены исключительно разделы, содержащие информацию о вашей пробе. Лаборатория представит отчет о результатах анализа в соответствующие организации.</a:t>
            </a:r>
          </a:p>
        </p:txBody>
      </p:sp>
    </p:spTree>
    <p:extLst>
      <p:ext uri="{BB962C8B-B14F-4D97-AF65-F5344CB8AC3E}">
        <p14:creationId xmlns:p14="http://schemas.microsoft.com/office/powerpoint/2010/main" val="7325139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Уведомление о результатах. </a:t>
            </a:r>
            <a:br>
              <a:rPr lang="ru-RU" dirty="0"/>
            </a:br>
            <a:endParaRPr lang="ru-RU" dirty="0"/>
          </a:p>
        </p:txBody>
      </p:sp>
      <p:sp>
        <p:nvSpPr>
          <p:cNvPr id="3" name="Объект 2"/>
          <p:cNvSpPr>
            <a:spLocks noGrp="1"/>
          </p:cNvSpPr>
          <p:nvPr>
            <p:ph idx="1"/>
          </p:nvPr>
        </p:nvSpPr>
        <p:spPr/>
        <p:txBody>
          <a:bodyPr>
            <a:normAutofit fontScale="77500" lnSpcReduction="20000"/>
          </a:bodyPr>
          <a:lstStyle/>
          <a:p>
            <a:r>
              <a:rPr lang="ru-RU" dirty="0"/>
              <a:t>При получении информации о неблагоприятном результате анализа или ином нарушении антидопинговых правил РУСАДА обязано инициировать процедуру обработки результатов, основной целью которой является однозначное установление факта нарушения и, при необходимости, определение наказания в соответствии с требованиями Всемирного антидопингового кодекса.</a:t>
            </a:r>
          </a:p>
          <a:p>
            <a:r>
              <a:rPr lang="ru-RU" dirty="0"/>
              <a:t>При получении неблагоприятного результата анализа проводится первоначальное рассмотрение для определения:</a:t>
            </a:r>
          </a:p>
          <a:p>
            <a:r>
              <a:rPr lang="ru-RU" dirty="0"/>
              <a:t>было ли выдано ТИ либо оно должно быть выдано в соответствии с Международным стандартом по терапевтическому использованию;</a:t>
            </a:r>
          </a:p>
          <a:p>
            <a:r>
              <a:rPr lang="ru-RU" dirty="0"/>
              <a:t>имеются ли явные отступления от Международного стандарта по тестированию и расследованиям или Международного стандарта для лабораторий, которые привели к неблагоприятному результату анализа.</a:t>
            </a:r>
            <a:br>
              <a:rPr lang="ru-RU" dirty="0"/>
            </a:br>
            <a:endParaRPr lang="ru-RU" dirty="0"/>
          </a:p>
          <a:p>
            <a:r>
              <a:rPr lang="ru-RU" dirty="0"/>
              <a:t>При отсутствии разрешения на терапевтическое использование или отклонения от правил при проведении тестирования, которые могли бы явиться причиной неблагоприятного результата анализа, РУСАДА немедленно уведомляет спортсмена, соответствующую общероссийскую спортивную федерацию, международную федерацию и ВАДА о неблагоприятном результате анализа.</a:t>
            </a:r>
          </a:p>
          <a:p>
            <a:endParaRPr lang="ru-RU" dirty="0"/>
          </a:p>
        </p:txBody>
      </p:sp>
    </p:spTree>
    <p:extLst>
      <p:ext uri="{BB962C8B-B14F-4D97-AF65-F5344CB8AC3E}">
        <p14:creationId xmlns:p14="http://schemas.microsoft.com/office/powerpoint/2010/main" val="3379322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Права спортсмена в случае выявления положительной допинг-пробы.</a:t>
            </a:r>
            <a:br>
              <a:rPr lang="ru-RU" dirty="0"/>
            </a:br>
            <a:endParaRPr lang="ru-RU" dirty="0"/>
          </a:p>
        </p:txBody>
      </p:sp>
      <p:sp>
        <p:nvSpPr>
          <p:cNvPr id="4" name="AutoShape 2" descr="ДЮСШ &quot; Атлант&quot;"/>
          <p:cNvSpPr>
            <a:spLocks noGrp="1" noChangeAspect="1" noChangeArrowheads="1"/>
          </p:cNvSpPr>
          <p:nvPr>
            <p:ph idx="1"/>
          </p:nvPr>
        </p:nvSpPr>
        <p:spPr bwMode="auto">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r>
              <a:rPr lang="ru-RU" dirty="0"/>
              <a:t>а) немедленно запросить проведение анализа пробы Б (если такой запрос не поступит в установленные сроки, это будет рассмотрено как отказ от анализа пробы Б)</a:t>
            </a:r>
          </a:p>
          <a:p>
            <a:r>
              <a:rPr lang="ru-RU" dirty="0"/>
              <a:t>б) присутствовать при вскрытии и анализе пробы Б в течение времени, определенного Международным стандартом для лабораторий, если запрос на такое исследование поступит или направить на эту процедуру своего представителя</a:t>
            </a:r>
          </a:p>
          <a:p>
            <a:r>
              <a:rPr lang="ru-RU" dirty="0"/>
              <a:t>в) подать запрос на предоставление ему копий пакетов документов по результатам исследований проб А и Б, содержащих информацию, предусмотренную Международным стандартом для лабораторий</a:t>
            </a:r>
          </a:p>
          <a:p>
            <a:endParaRPr lang="ru-RU" dirty="0"/>
          </a:p>
        </p:txBody>
      </p:sp>
    </p:spTree>
    <p:extLst>
      <p:ext uri="{BB962C8B-B14F-4D97-AF65-F5344CB8AC3E}">
        <p14:creationId xmlns:p14="http://schemas.microsoft.com/office/powerpoint/2010/main" val="19529346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t/>
            </a:r>
            <a:br>
              <a:rPr lang="ru-RU" dirty="0" smtClean="0"/>
            </a:br>
            <a:r>
              <a:rPr lang="ru-RU" b="1" dirty="0" smtClean="0"/>
              <a:t>Спасибо за внимание!</a:t>
            </a:r>
            <a:r>
              <a:rPr lang="ru-RU" dirty="0" smtClean="0"/>
              <a:t/>
            </a:r>
            <a:br>
              <a:rPr lang="ru-RU" dirty="0" smtClean="0"/>
            </a:br>
            <a:endParaRPr lang="ru-RU" dirty="0"/>
          </a:p>
        </p:txBody>
      </p:sp>
      <p:pic>
        <p:nvPicPr>
          <p:cNvPr id="4" name="Объект 3"/>
          <p:cNvPicPr>
            <a:picLocks noGrp="1" noChangeAspect="1"/>
          </p:cNvPicPr>
          <p:nvPr>
            <p:ph idx="1"/>
          </p:nvPr>
        </p:nvPicPr>
        <p:blipFill>
          <a:blip r:embed="rId2"/>
          <a:stretch>
            <a:fillRect/>
          </a:stretch>
        </p:blipFill>
        <p:spPr>
          <a:xfrm>
            <a:off x="2592925" y="1905000"/>
            <a:ext cx="8911687" cy="4473171"/>
          </a:xfrm>
          <a:prstGeom prst="rect">
            <a:avLst/>
          </a:prstGeom>
        </p:spPr>
      </p:pic>
    </p:spTree>
    <p:extLst>
      <p:ext uri="{BB962C8B-B14F-4D97-AF65-F5344CB8AC3E}">
        <p14:creationId xmlns:p14="http://schemas.microsoft.com/office/powerpoint/2010/main" val="42275813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8911687" cy="964545"/>
          </a:xfrm>
        </p:spPr>
        <p:txBody>
          <a:bodyPr>
            <a:normAutofit/>
          </a:bodyPr>
          <a:lstStyle/>
          <a:p>
            <a:r>
              <a:rPr lang="ru-RU" sz="2400" dirty="0" smtClean="0"/>
              <a:t/>
            </a:r>
            <a:br>
              <a:rPr lang="ru-RU" sz="2400" dirty="0" smtClean="0"/>
            </a:br>
            <a:r>
              <a:rPr lang="ru-RU" sz="2400" u="sng" dirty="0" smtClean="0"/>
              <a:t>Процедура допинг-контроля спортсмена</a:t>
            </a:r>
            <a:endParaRPr lang="ru-RU" sz="2400" u="sng" dirty="0"/>
          </a:p>
        </p:txBody>
      </p:sp>
      <p:sp>
        <p:nvSpPr>
          <p:cNvPr id="3" name="Объект 2"/>
          <p:cNvSpPr>
            <a:spLocks noGrp="1"/>
          </p:cNvSpPr>
          <p:nvPr>
            <p:ph idx="1"/>
          </p:nvPr>
        </p:nvSpPr>
        <p:spPr>
          <a:xfrm>
            <a:off x="2589212" y="1930399"/>
            <a:ext cx="8915400" cy="4396509"/>
          </a:xfrm>
        </p:spPr>
        <p:txBody>
          <a:bodyPr>
            <a:normAutofit/>
          </a:bodyPr>
          <a:lstStyle/>
          <a:p>
            <a:r>
              <a:rPr lang="ru-RU" dirty="0"/>
              <a:t>Принципы отбора спортсменов для сдачи проб. </a:t>
            </a:r>
            <a:endParaRPr lang="ru-RU" dirty="0" smtClean="0"/>
          </a:p>
          <a:p>
            <a:r>
              <a:rPr lang="ru-RU" dirty="0" smtClean="0"/>
              <a:t>Вручение </a:t>
            </a:r>
            <a:r>
              <a:rPr lang="ru-RU" dirty="0"/>
              <a:t>уведомления. </a:t>
            </a:r>
            <a:endParaRPr lang="ru-RU" dirty="0" smtClean="0"/>
          </a:p>
          <a:p>
            <a:r>
              <a:rPr lang="ru-RU" dirty="0" smtClean="0"/>
              <a:t>Права </a:t>
            </a:r>
            <a:r>
              <a:rPr lang="ru-RU" dirty="0"/>
              <a:t>и обязанности спортсмена, сопровождающих. </a:t>
            </a:r>
            <a:endParaRPr lang="ru-RU" dirty="0" smtClean="0"/>
          </a:p>
          <a:p>
            <a:r>
              <a:rPr lang="ru-RU" dirty="0" smtClean="0"/>
              <a:t>Инспектор </a:t>
            </a:r>
            <a:r>
              <a:rPr lang="ru-RU" dirty="0"/>
              <a:t>допинг контроля, его функции. </a:t>
            </a:r>
            <a:endParaRPr lang="ru-RU" dirty="0" smtClean="0"/>
          </a:p>
          <a:p>
            <a:r>
              <a:rPr lang="ru-RU" dirty="0" smtClean="0"/>
              <a:t>Процедура </a:t>
            </a:r>
            <a:r>
              <a:rPr lang="ru-RU" dirty="0"/>
              <a:t>забора мочи. </a:t>
            </a:r>
            <a:endParaRPr lang="ru-RU" dirty="0" smtClean="0"/>
          </a:p>
          <a:p>
            <a:r>
              <a:rPr lang="ru-RU" dirty="0" smtClean="0"/>
              <a:t>Процедура </a:t>
            </a:r>
            <a:r>
              <a:rPr lang="ru-RU" dirty="0"/>
              <a:t>забора крови. </a:t>
            </a:r>
            <a:endParaRPr lang="ru-RU" dirty="0" smtClean="0"/>
          </a:p>
          <a:p>
            <a:r>
              <a:rPr lang="ru-RU" dirty="0" smtClean="0"/>
              <a:t>Протокол </a:t>
            </a:r>
            <a:r>
              <a:rPr lang="ru-RU" dirty="0"/>
              <a:t>допинг-контроля. </a:t>
            </a:r>
            <a:endParaRPr lang="ru-RU" dirty="0" smtClean="0"/>
          </a:p>
          <a:p>
            <a:r>
              <a:rPr lang="ru-RU" dirty="0" smtClean="0"/>
              <a:t>Анализ </a:t>
            </a:r>
            <a:r>
              <a:rPr lang="ru-RU" dirty="0"/>
              <a:t>проб. </a:t>
            </a:r>
            <a:endParaRPr lang="ru-RU" dirty="0" smtClean="0"/>
          </a:p>
          <a:p>
            <a:r>
              <a:rPr lang="ru-RU" dirty="0" smtClean="0"/>
              <a:t>Уведомление </a:t>
            </a:r>
            <a:r>
              <a:rPr lang="ru-RU" dirty="0"/>
              <a:t>о результатах. </a:t>
            </a:r>
            <a:endParaRPr lang="ru-RU" dirty="0" smtClean="0"/>
          </a:p>
          <a:p>
            <a:r>
              <a:rPr lang="ru-RU" dirty="0" smtClean="0"/>
              <a:t>Права </a:t>
            </a:r>
            <a:r>
              <a:rPr lang="ru-RU" dirty="0"/>
              <a:t>спортсмена в случае выявления положительной допинг-пробы.</a:t>
            </a:r>
          </a:p>
          <a:p>
            <a:endParaRPr lang="ru-RU" dirty="0"/>
          </a:p>
        </p:txBody>
      </p:sp>
    </p:spTree>
    <p:extLst>
      <p:ext uri="{BB962C8B-B14F-4D97-AF65-F5344CB8AC3E}">
        <p14:creationId xmlns:p14="http://schemas.microsoft.com/office/powerpoint/2010/main" val="41907294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a:t>Принципы отбора спортсменов для сдачи проб. </a:t>
            </a:r>
            <a:br>
              <a:rPr lang="ru-RU" dirty="0"/>
            </a:br>
            <a:endParaRPr lang="ru-RU" dirty="0"/>
          </a:p>
        </p:txBody>
      </p:sp>
      <p:sp>
        <p:nvSpPr>
          <p:cNvPr id="3" name="Объект 2"/>
          <p:cNvSpPr>
            <a:spLocks noGrp="1"/>
          </p:cNvSpPr>
          <p:nvPr>
            <p:ph idx="1"/>
          </p:nvPr>
        </p:nvSpPr>
        <p:spPr/>
        <p:txBody>
          <a:bodyPr>
            <a:normAutofit/>
          </a:bodyPr>
          <a:lstStyle/>
          <a:p>
            <a:r>
              <a:rPr lang="ru-RU" dirty="0"/>
              <a:t>Любой спортсмен, в любое время и в любом месте может быть выбран для прохождения процедуры отбора проб</a:t>
            </a:r>
            <a:r>
              <a:rPr lang="ru-RU" dirty="0" smtClean="0"/>
              <a:t>.</a:t>
            </a:r>
          </a:p>
          <a:p>
            <a:endParaRPr lang="ru-RU" dirty="0"/>
          </a:p>
          <a:p>
            <a:endParaRPr lang="ru-RU" dirty="0"/>
          </a:p>
        </p:txBody>
      </p:sp>
      <p:pic>
        <p:nvPicPr>
          <p:cNvPr id="4" name="Рисунок 3"/>
          <p:cNvPicPr>
            <a:picLocks noChangeAspect="1"/>
          </p:cNvPicPr>
          <p:nvPr/>
        </p:nvPicPr>
        <p:blipFill>
          <a:blip r:embed="rId2"/>
          <a:stretch>
            <a:fillRect/>
          </a:stretch>
        </p:blipFill>
        <p:spPr>
          <a:xfrm>
            <a:off x="4193310" y="2946400"/>
            <a:ext cx="4673599" cy="3193422"/>
          </a:xfrm>
          <a:prstGeom prst="rect">
            <a:avLst/>
          </a:prstGeom>
        </p:spPr>
      </p:pic>
    </p:spTree>
    <p:extLst>
      <p:ext uri="{BB962C8B-B14F-4D97-AF65-F5344CB8AC3E}">
        <p14:creationId xmlns:p14="http://schemas.microsoft.com/office/powerpoint/2010/main" val="28266628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a:t>Вручение уведомления. </a:t>
            </a:r>
            <a:br>
              <a:rPr lang="ru-RU" dirty="0"/>
            </a:br>
            <a:endParaRPr lang="ru-RU" dirty="0"/>
          </a:p>
        </p:txBody>
      </p:sp>
      <p:pic>
        <p:nvPicPr>
          <p:cNvPr id="5" name="Объект 4"/>
          <p:cNvPicPr>
            <a:picLocks noGrp="1" noChangeAspect="1"/>
          </p:cNvPicPr>
          <p:nvPr>
            <p:ph idx="1"/>
          </p:nvPr>
        </p:nvPicPr>
        <p:blipFill>
          <a:blip r:embed="rId2"/>
          <a:stretch>
            <a:fillRect/>
          </a:stretch>
        </p:blipFill>
        <p:spPr>
          <a:xfrm>
            <a:off x="2669310" y="1322282"/>
            <a:ext cx="8248072" cy="5197892"/>
          </a:xfrm>
          <a:prstGeom prst="rect">
            <a:avLst/>
          </a:prstGeom>
        </p:spPr>
      </p:pic>
    </p:spTree>
    <p:extLst>
      <p:ext uri="{BB962C8B-B14F-4D97-AF65-F5344CB8AC3E}">
        <p14:creationId xmlns:p14="http://schemas.microsoft.com/office/powerpoint/2010/main" val="36864278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a:t/>
            </a:r>
            <a:br>
              <a:rPr lang="ru-RU" dirty="0"/>
            </a:br>
            <a:endParaRPr lang="ru-RU" dirty="0"/>
          </a:p>
        </p:txBody>
      </p:sp>
      <p:pic>
        <p:nvPicPr>
          <p:cNvPr id="4" name="Объект 3"/>
          <p:cNvPicPr>
            <a:picLocks noGrp="1" noChangeAspect="1"/>
          </p:cNvPicPr>
          <p:nvPr>
            <p:ph idx="1"/>
          </p:nvPr>
        </p:nvPicPr>
        <p:blipFill>
          <a:blip r:embed="rId2"/>
          <a:stretch>
            <a:fillRect/>
          </a:stretch>
        </p:blipFill>
        <p:spPr>
          <a:xfrm>
            <a:off x="2780144" y="624110"/>
            <a:ext cx="8192655" cy="5481126"/>
          </a:xfrm>
          <a:prstGeom prst="rect">
            <a:avLst/>
          </a:prstGeom>
        </p:spPr>
      </p:pic>
    </p:spTree>
    <p:extLst>
      <p:ext uri="{BB962C8B-B14F-4D97-AF65-F5344CB8AC3E}">
        <p14:creationId xmlns:p14="http://schemas.microsoft.com/office/powerpoint/2010/main" val="13610164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Инспектор допинг контроля, его функции. </a:t>
            </a:r>
            <a:br>
              <a:rPr lang="ru-RU" dirty="0"/>
            </a:br>
            <a:endParaRPr lang="ru-RU" dirty="0"/>
          </a:p>
        </p:txBody>
      </p:sp>
      <p:sp>
        <p:nvSpPr>
          <p:cNvPr id="3" name="Объект 2"/>
          <p:cNvSpPr>
            <a:spLocks noGrp="1"/>
          </p:cNvSpPr>
          <p:nvPr>
            <p:ph idx="1"/>
          </p:nvPr>
        </p:nvSpPr>
        <p:spPr>
          <a:xfrm>
            <a:off x="2589212" y="1320800"/>
            <a:ext cx="8915400" cy="4895272"/>
          </a:xfrm>
        </p:spPr>
        <p:txBody>
          <a:bodyPr>
            <a:normAutofit fontScale="92500" lnSpcReduction="20000"/>
          </a:bodyPr>
          <a:lstStyle/>
          <a:p>
            <a:endParaRPr lang="ru-RU" b="1" dirty="0" smtClean="0"/>
          </a:p>
          <a:p>
            <a:r>
              <a:rPr lang="ru-RU" b="1" dirty="0" smtClean="0"/>
              <a:t>Обязанности</a:t>
            </a:r>
            <a:r>
              <a:rPr lang="ru-RU" b="1" dirty="0"/>
              <a:t>: </a:t>
            </a:r>
            <a:r>
              <a:rPr lang="ru-RU" dirty="0"/>
              <a:t/>
            </a:r>
            <a:br>
              <a:rPr lang="ru-RU" dirty="0"/>
            </a:br>
            <a:r>
              <a:rPr lang="ru-RU" dirty="0"/>
              <a:t>Проводить отбор проб (биологического материала) на допинг у спортсменов;</a:t>
            </a:r>
          </a:p>
          <a:p>
            <a:r>
              <a:rPr lang="ru-RU" dirty="0"/>
              <a:t>Отбирать пробы на региональных, всероссийских и международных соревнованиях, учебно-тренировочных -сборах и в других местах в соревновательный и </a:t>
            </a:r>
            <a:r>
              <a:rPr lang="ru-RU" dirty="0" err="1"/>
              <a:t>внесоревновательный</a:t>
            </a:r>
            <a:r>
              <a:rPr lang="ru-RU" dirty="0"/>
              <a:t> периоды по всей России;</a:t>
            </a:r>
          </a:p>
          <a:p>
            <a:r>
              <a:rPr lang="ru-RU" dirty="0"/>
              <a:t>Проводить указанное количество тестирований в отведенный период времени согласно плану тестирований РУСАДА/ВАДА;</a:t>
            </a:r>
          </a:p>
          <a:p>
            <a:r>
              <a:rPr lang="ru-RU" dirty="0"/>
              <a:t>Проводить инструктаж и координировать работу сопроводителей (</a:t>
            </a:r>
            <a:r>
              <a:rPr lang="ru-RU" dirty="0" err="1"/>
              <a:t>шаперонов</a:t>
            </a:r>
            <a:r>
              <a:rPr lang="ru-RU" dirty="0"/>
              <a:t>) для того, чтобы процесс уведомления и сопровождения спортсмена происходил в соответствии с Международным стандартом по тестированию и расследованиям;</a:t>
            </a:r>
          </a:p>
          <a:p>
            <a:r>
              <a:rPr lang="ru-RU" dirty="0"/>
              <a:t> Производить осмотр места проведения тестирования на предмет его соответствия необходимым требованиям; </a:t>
            </a:r>
          </a:p>
          <a:p>
            <a:r>
              <a:rPr lang="ru-RU" dirty="0"/>
              <a:t>Строго соблюдать процедуру отбора проб в соответствии с требованиями Всемирного антидопингового кодекса ВАДА, Международного стандарта по тестированию и расследованиям и национальных антидопинговых правил.</a:t>
            </a:r>
          </a:p>
          <a:p>
            <a:endParaRPr lang="ru-RU" dirty="0"/>
          </a:p>
        </p:txBody>
      </p:sp>
    </p:spTree>
    <p:extLst>
      <p:ext uri="{BB962C8B-B14F-4D97-AF65-F5344CB8AC3E}">
        <p14:creationId xmlns:p14="http://schemas.microsoft.com/office/powerpoint/2010/main" val="23588600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Процедура забора мочи. </a:t>
            </a:r>
            <a:br>
              <a:rPr lang="ru-RU" dirty="0"/>
            </a:br>
            <a:endParaRPr lang="ru-RU" dirty="0"/>
          </a:p>
        </p:txBody>
      </p:sp>
      <p:sp>
        <p:nvSpPr>
          <p:cNvPr id="3" name="Объект 2"/>
          <p:cNvSpPr>
            <a:spLocks noGrp="1"/>
          </p:cNvSpPr>
          <p:nvPr>
            <p:ph idx="1"/>
          </p:nvPr>
        </p:nvSpPr>
        <p:spPr>
          <a:xfrm>
            <a:off x="2589212" y="1320799"/>
            <a:ext cx="8915400" cy="4913745"/>
          </a:xfrm>
        </p:spPr>
        <p:txBody>
          <a:bodyPr>
            <a:normAutofit fontScale="62500" lnSpcReduction="20000"/>
          </a:bodyPr>
          <a:lstStyle/>
          <a:p>
            <a:endParaRPr lang="ru-RU" dirty="0" smtClean="0"/>
          </a:p>
          <a:p>
            <a:r>
              <a:rPr lang="ru-RU" dirty="0" smtClean="0"/>
              <a:t>Когда </a:t>
            </a:r>
            <a:r>
              <a:rPr lang="ru-RU" dirty="0"/>
              <a:t>Вы готовы сдать пробу, выберите емкость для отбора пробы. Проверьте целостность её упаковки и чистоту.</a:t>
            </a:r>
          </a:p>
          <a:p>
            <a:r>
              <a:rPr lang="ru-RU" dirty="0"/>
              <a:t>Непосредственно перед сдачей пробы тщательно вымойте руки без мыла.</a:t>
            </a:r>
          </a:p>
          <a:p>
            <a:r>
              <a:rPr lang="ru-RU" dirty="0"/>
              <a:t>Если объём собранной мочи недостаточен, то промежуточная проба временно запечатывается. Вам необходимо будет сдать дополнительный объем мочи для завершения процедуры допинг-контроля.</a:t>
            </a:r>
          </a:p>
          <a:p>
            <a:r>
              <a:rPr lang="ru-RU" dirty="0"/>
              <a:t>ОДК или любое другое лицо кроме Вас не имеет права в процессе процедуры отбора пробы дотрагиваться до любого Вашего оборудования до тех пор, пока флаконы не будут закрыты. После этого ОДК может помочь Вам завершить процедуру допинг-контроля, но только с Вашего разрешения.</a:t>
            </a:r>
          </a:p>
          <a:p>
            <a:r>
              <a:rPr lang="ru-RU" dirty="0"/>
              <a:t>При достаточном количестве мочи, выберите комплект оборудования для отбора проб (контейнер), содержащий флакон А и В.</a:t>
            </a:r>
          </a:p>
          <a:p>
            <a:r>
              <a:rPr lang="ru-RU" dirty="0"/>
              <a:t>Проверьте его целостность и откройте его. Убедитесь, что номера на флаконах А и В, крышках и самом контейнере совпадают, флаконы запечатаны и не содержат посторонних предметов и жидкости.</a:t>
            </a:r>
          </a:p>
          <a:p>
            <a:r>
              <a:rPr lang="ru-RU" dirty="0"/>
              <a:t>Откройте флаконы, и перелейте 30 мл из емкости для отбора пробы во флакон В, затем не менее 60 мл во флакон А.</a:t>
            </a:r>
          </a:p>
          <a:p>
            <a:r>
              <a:rPr lang="ru-RU" dirty="0"/>
              <a:t>Оставьте в емкости небольшое количество мочи, чтобы ОДК мог проверить её плотность.</a:t>
            </a:r>
          </a:p>
          <a:p>
            <a:r>
              <a:rPr lang="ru-RU" dirty="0"/>
              <a:t>Закройте оба флакона, вращая их крышки до последнего щелчка. Убедитесь, что флаконы не протекают (перевернув их вверх дном).</a:t>
            </a:r>
          </a:p>
          <a:p>
            <a:r>
              <a:rPr lang="ru-RU" dirty="0"/>
              <a:t>ОДК проводит экспресс-тест остатка мочи в емкости для отбора пробы, чтобы убедиться, что проба имеет достаточную для анализа плотность. Если плотность не соответствует стандартам, ОДК имеет право потребовать от спортсмена сдать в течение ближайшего времени дополнительную пробу.</a:t>
            </a:r>
          </a:p>
          <a:p>
            <a:r>
              <a:rPr lang="ru-RU" dirty="0"/>
              <a:t>Под руководством ОДК поместите каждый флакон в отдельный пакет для транспортировки, входящий в набор оборудования, и упакуйте запечатанные флаконы в контейнер.</a:t>
            </a:r>
          </a:p>
          <a:p>
            <a:endParaRPr lang="ru-RU" dirty="0"/>
          </a:p>
        </p:txBody>
      </p:sp>
    </p:spTree>
    <p:extLst>
      <p:ext uri="{BB962C8B-B14F-4D97-AF65-F5344CB8AC3E}">
        <p14:creationId xmlns:p14="http://schemas.microsoft.com/office/powerpoint/2010/main" val="2206011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Процедура забора </a:t>
            </a:r>
            <a:r>
              <a:rPr lang="ru-RU" dirty="0" smtClean="0"/>
              <a:t>крови. </a:t>
            </a:r>
            <a:r>
              <a:rPr lang="ru-RU" dirty="0"/>
              <a:t/>
            </a:r>
            <a:br>
              <a:rPr lang="ru-RU" dirty="0"/>
            </a:br>
            <a:endParaRPr lang="ru-RU" dirty="0"/>
          </a:p>
        </p:txBody>
      </p:sp>
      <p:sp>
        <p:nvSpPr>
          <p:cNvPr id="3" name="Объект 2"/>
          <p:cNvSpPr>
            <a:spLocks noGrp="1"/>
          </p:cNvSpPr>
          <p:nvPr>
            <p:ph idx="1"/>
          </p:nvPr>
        </p:nvSpPr>
        <p:spPr>
          <a:xfrm>
            <a:off x="2589212" y="1533236"/>
            <a:ext cx="8915400" cy="4377986"/>
          </a:xfrm>
        </p:spPr>
        <p:txBody>
          <a:bodyPr>
            <a:normAutofit fontScale="62500" lnSpcReduction="20000"/>
          </a:bodyPr>
          <a:lstStyle/>
          <a:p>
            <a:endParaRPr lang="ru-RU" dirty="0" smtClean="0"/>
          </a:p>
          <a:p>
            <a:r>
              <a:rPr lang="ru-RU" dirty="0"/>
              <a:t>До начала взятия крови вас попросят на некоторое время принять расслабленную позу, обычно на 10 минут. </a:t>
            </a:r>
            <a:endParaRPr lang="ru-RU" dirty="0" smtClean="0"/>
          </a:p>
          <a:p>
            <a:r>
              <a:rPr lang="ru-RU" dirty="0" smtClean="0"/>
              <a:t>2</a:t>
            </a:r>
            <a:r>
              <a:rPr lang="ru-RU" dirty="0"/>
              <a:t>. Вас попросят выбрать Комплект оборудования, содержащий все необходимое для взятия пробы крови. Набор оборудования обычно включает стерильную иглу, шприц и специальные вакуумные пробирки для сбора вашей пробы. </a:t>
            </a:r>
            <a:endParaRPr lang="ru-RU" dirty="0" smtClean="0"/>
          </a:p>
          <a:p>
            <a:r>
              <a:rPr lang="ru-RU" dirty="0" smtClean="0"/>
              <a:t>3</a:t>
            </a:r>
            <a:r>
              <a:rPr lang="ru-RU" dirty="0"/>
              <a:t>. Вас также попросят выбрать набор оборудования для безопасного хранения и перевозки вашей пробы в лабораторию. Как всегда, вам следует тщательно проверить оборудование, чтобы убедиться в том, что оно чистое и не было повреждено. </a:t>
            </a:r>
            <a:endParaRPr lang="ru-RU" dirty="0" smtClean="0"/>
          </a:p>
          <a:p>
            <a:r>
              <a:rPr lang="ru-RU" dirty="0" smtClean="0"/>
              <a:t>4</a:t>
            </a:r>
            <a:r>
              <a:rPr lang="ru-RU" dirty="0"/>
              <a:t>. ИСК определит наиболее подходящее место для забора крови (обычно на </a:t>
            </a:r>
            <a:r>
              <a:rPr lang="ru-RU" dirty="0" err="1"/>
              <a:t>недоминантной</a:t>
            </a:r>
            <a:r>
              <a:rPr lang="ru-RU" dirty="0"/>
              <a:t> руке), наложит жгут, если это необходимо, и продезинфицирует кожу в месте венепункции. </a:t>
            </a:r>
            <a:endParaRPr lang="ru-RU" dirty="0" smtClean="0"/>
          </a:p>
          <a:p>
            <a:r>
              <a:rPr lang="ru-RU" dirty="0" smtClean="0"/>
              <a:t>5</a:t>
            </a:r>
            <a:r>
              <a:rPr lang="ru-RU" dirty="0"/>
              <a:t>. Затем ИСК возьмет необходимый объем крови, наполнив как минимум две пробирки</a:t>
            </a:r>
            <a:r>
              <a:rPr lang="ru-RU" dirty="0" smtClean="0"/>
              <a:t>.</a:t>
            </a:r>
          </a:p>
          <a:p>
            <a:r>
              <a:rPr lang="ru-RU" dirty="0" smtClean="0"/>
              <a:t> </a:t>
            </a:r>
            <a:r>
              <a:rPr lang="ru-RU" dirty="0"/>
              <a:t>6. Максимальный объем крови в каждой пробирке – не больше 5 мл, что примерно равно одной чайной ложке. </a:t>
            </a:r>
            <a:endParaRPr lang="ru-RU" dirty="0" smtClean="0"/>
          </a:p>
          <a:p>
            <a:r>
              <a:rPr lang="ru-RU" dirty="0" smtClean="0"/>
              <a:t>7</a:t>
            </a:r>
            <a:r>
              <a:rPr lang="ru-RU" dirty="0"/>
              <a:t>. Если ИСК не сможет найти вену после трех попыток введения иглы, сбор пробы крови будет отменен. </a:t>
            </a:r>
            <a:endParaRPr lang="ru-RU" dirty="0" smtClean="0"/>
          </a:p>
          <a:p>
            <a:r>
              <a:rPr lang="ru-RU" dirty="0" smtClean="0"/>
              <a:t>8</a:t>
            </a:r>
            <a:r>
              <a:rPr lang="ru-RU" dirty="0"/>
              <a:t>. После того как кровь была взята, пробирки будут запломбированы в защищенные от несанкционированного вскрытия колбы для отправки в лабораторию..</a:t>
            </a:r>
            <a:endParaRPr lang="ru-RU" dirty="0"/>
          </a:p>
          <a:p>
            <a:r>
              <a:rPr lang="ru-RU" dirty="0" smtClean="0"/>
              <a:t>9. ИСК </a:t>
            </a:r>
            <a:r>
              <a:rPr lang="ru-RU" dirty="0"/>
              <a:t>внесет соответствующие кодовые номера пробы в Протокол допинг-контроля и завершит процедуру. </a:t>
            </a:r>
            <a:endParaRPr lang="ru-RU" dirty="0" smtClean="0"/>
          </a:p>
          <a:p>
            <a:r>
              <a:rPr lang="ru-RU" dirty="0" smtClean="0"/>
              <a:t>10</a:t>
            </a:r>
            <a:r>
              <a:rPr lang="ru-RU" dirty="0"/>
              <a:t>. Если вы также обязаны сдать пробу мочи, вы можете сделать это до или после взятия крови, в зависимости от времени вашей готовности для сдачи пробы мочи. </a:t>
            </a:r>
            <a:endParaRPr lang="ru-RU" dirty="0" smtClean="0"/>
          </a:p>
          <a:p>
            <a:r>
              <a:rPr lang="ru-RU" dirty="0" smtClean="0"/>
              <a:t>11</a:t>
            </a:r>
            <a:r>
              <a:rPr lang="ru-RU" dirty="0"/>
              <a:t>. Затем ваша проба будет перевезена на анализ в аккредитованную ВАДА лабораторию.</a:t>
            </a:r>
            <a:br>
              <a:rPr lang="ru-RU" dirty="0"/>
            </a:br>
            <a:endParaRPr lang="ru-RU" dirty="0"/>
          </a:p>
        </p:txBody>
      </p:sp>
    </p:spTree>
    <p:extLst>
      <p:ext uri="{BB962C8B-B14F-4D97-AF65-F5344CB8AC3E}">
        <p14:creationId xmlns:p14="http://schemas.microsoft.com/office/powerpoint/2010/main" val="25345639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Протокол допинг-контроля. </a:t>
            </a:r>
            <a:br>
              <a:rPr lang="ru-RU" dirty="0"/>
            </a:br>
            <a:endParaRPr lang="ru-RU" dirty="0"/>
          </a:p>
        </p:txBody>
      </p:sp>
      <p:sp>
        <p:nvSpPr>
          <p:cNvPr id="3" name="Объект 2"/>
          <p:cNvSpPr>
            <a:spLocks noGrp="1"/>
          </p:cNvSpPr>
          <p:nvPr>
            <p:ph idx="1"/>
          </p:nvPr>
        </p:nvSpPr>
        <p:spPr>
          <a:xfrm>
            <a:off x="2589212" y="1616364"/>
            <a:ext cx="8549843" cy="4294858"/>
          </a:xfrm>
        </p:spPr>
        <p:txBody>
          <a:bodyPr/>
          <a:lstStyle/>
          <a:p>
            <a:r>
              <a:rPr lang="ru-RU" dirty="0"/>
              <a:t>Протокол допинг-контроля должен быть заполнен, проверен и подписан вами, ИДК и сопровождающим вас представителем, в случае если вас сопровождал какой-либо представитель. Вам следует указать любые медицинские препараты или пищевые добавки, которые вы приняли в течение предшествующих 7 дней, вы также можете отразить любые замечания по проведению процедуры </a:t>
            </a:r>
            <a:r>
              <a:rPr lang="ru-RU" dirty="0" err="1"/>
              <a:t>допингконтроля</a:t>
            </a:r>
            <a:r>
              <a:rPr lang="ru-RU" dirty="0"/>
              <a:t>. По завершении процедуры вам обязаны выдать копию протокола допинг-контроля.</a:t>
            </a:r>
          </a:p>
        </p:txBody>
      </p:sp>
    </p:spTree>
    <p:extLst>
      <p:ext uri="{BB962C8B-B14F-4D97-AF65-F5344CB8AC3E}">
        <p14:creationId xmlns:p14="http://schemas.microsoft.com/office/powerpoint/2010/main" val="93395895"/>
      </p:ext>
    </p:extLst>
  </p:cSld>
  <p:clrMapOvr>
    <a:masterClrMapping/>
  </p:clrMapOvr>
</p:sld>
</file>

<file path=ppt/theme/theme1.xml><?xml version="1.0" encoding="utf-8"?>
<a:theme xmlns:a="http://schemas.openxmlformats.org/drawingml/2006/main" name="Легкий дым">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76</TotalTime>
  <Words>931</Words>
  <Application>Microsoft Office PowerPoint</Application>
  <PresentationFormat>Широкоэкранный</PresentationFormat>
  <Paragraphs>68</Paragraphs>
  <Slides>13</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13</vt:i4>
      </vt:variant>
    </vt:vector>
  </HeadingPairs>
  <TitlesOfParts>
    <vt:vector size="18" baseType="lpstr">
      <vt:lpstr>Arial</vt:lpstr>
      <vt:lpstr>Calibri Light</vt:lpstr>
      <vt:lpstr>Century Gothic</vt:lpstr>
      <vt:lpstr>Wingdings 3</vt:lpstr>
      <vt:lpstr>Легкий дым</vt:lpstr>
      <vt:lpstr>«Процедура допинг-контроля»</vt:lpstr>
      <vt:lpstr> Процедура допинг-контроля спортсмена</vt:lpstr>
      <vt:lpstr>Принципы отбора спортсменов для сдачи проб.  </vt:lpstr>
      <vt:lpstr>Вручение уведомления.  </vt:lpstr>
      <vt:lpstr> </vt:lpstr>
      <vt:lpstr>Инспектор допинг контроля, его функции.  </vt:lpstr>
      <vt:lpstr>Процедура забора мочи.  </vt:lpstr>
      <vt:lpstr>Процедура забора крови.  </vt:lpstr>
      <vt:lpstr>Протокол допинг-контроля.  </vt:lpstr>
      <vt:lpstr>Анализ проб</vt:lpstr>
      <vt:lpstr>Уведомление о результатах.  </vt:lpstr>
      <vt:lpstr>Права спортсмена в случае выявления положительной допинг-пробы. </vt:lpstr>
      <vt:lpstr> Спасибо за внимание! </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«Процедура допинг-контроля»</dc:title>
  <dc:creator>User</dc:creator>
  <cp:lastModifiedBy>User</cp:lastModifiedBy>
  <cp:revision>7</cp:revision>
  <dcterms:created xsi:type="dcterms:W3CDTF">2020-05-15T07:33:44Z</dcterms:created>
  <dcterms:modified xsi:type="dcterms:W3CDTF">2020-05-15T08:49:46Z</dcterms:modified>
</cp:coreProperties>
</file>