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Наказания за нарушение антидопинговых правил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Подготовил: Толщин Николай</a:t>
            </a:r>
          </a:p>
          <a:p>
            <a:r>
              <a:rPr lang="ru-RU" dirty="0" smtClean="0"/>
              <a:t>Воспитанник МАУ СШ «Старт»</a:t>
            </a:r>
          </a:p>
          <a:p>
            <a:r>
              <a:rPr lang="ru-RU" dirty="0" smtClean="0"/>
              <a:t>Отделение </a:t>
            </a:r>
            <a:r>
              <a:rPr lang="ru-RU" dirty="0" err="1" smtClean="0"/>
              <a:t>Киокусинкай</a:t>
            </a:r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347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Отстранение от соревнований и лишение наград как естественное и закономерное следствие нарушения спортивных </a:t>
            </a:r>
            <a:r>
              <a:rPr lang="ru-RU" sz="2800" dirty="0" smtClean="0">
                <a:solidFill>
                  <a:srgbClr val="FFFF00"/>
                </a:solidFill>
              </a:rPr>
              <a:t>правил (на примере, футбола)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ru-RU" dirty="0" smtClean="0"/>
              <a:t>1)</a:t>
            </a:r>
            <a:r>
              <a:rPr lang="ru-RU" dirty="0"/>
              <a:t> Замечание — спортивная санкция, которая применяется </a:t>
            </a:r>
            <a:r>
              <a:rPr lang="ru-RU" dirty="0" err="1"/>
              <a:t>юрисдикционным</a:t>
            </a:r>
            <a:r>
              <a:rPr lang="ru-RU" dirty="0"/>
              <a:t> органом и выражается в письменном напоминании лицу о сути обязательного для соблюдения правила, сопряженном с угрозой  применения иной более строгой спортивной санкции в случае совершения нарушения в будущем;</a:t>
            </a:r>
          </a:p>
          <a:p>
            <a:pPr fontAlgn="base"/>
            <a:r>
              <a:rPr lang="ru-RU" dirty="0"/>
              <a:t>2) Штраф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денежном взыскании и применяется за совершение дисциплинарного нарушения;</a:t>
            </a:r>
          </a:p>
          <a:p>
            <a:pPr fontAlgn="base"/>
            <a:r>
              <a:rPr lang="ru-RU" dirty="0"/>
              <a:t>3) Лишение завоеванных наград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при назначении которой лицо, которому назначена такая санкция, обязано вернуть все награды, полученные от организаторов соревнований и организаций, проводящих соревнования (в </a:t>
            </a:r>
            <a:r>
              <a:rPr lang="ru-RU" dirty="0" err="1"/>
              <a:t>т.ч</a:t>
            </a:r>
            <a:r>
              <a:rPr lang="ru-RU" dirty="0"/>
              <a:t>. медали, кубки, денежные вознаграждения и иные призы);</a:t>
            </a:r>
          </a:p>
          <a:p>
            <a:pPr fontAlgn="base"/>
            <a:r>
              <a:rPr lang="ru-RU" dirty="0"/>
              <a:t>4) Предупреждение является спортивной санкцией, которая применяется в отношении игрока судьей до, во время и после матча в соответствии с Правилами игры и выражается в предъявлении игроку желтой карточки. Два предупреждения, полученные игроком в ходе одного матча, влекут за собой удаление и автоматическую дисквалификацию на следующий матч;</a:t>
            </a:r>
          </a:p>
          <a:p>
            <a:pPr fontAlgn="base"/>
            <a:r>
              <a:rPr lang="ru-RU" dirty="0"/>
              <a:t>5) Удаление является спортивной санкцией, которая применяется судьей в отношении участников матча во время матча в соответствии с Правилами игры и выражается в требовании со стороны судьи покинуть поле игры и его окрестности, включая скамью запасных;</a:t>
            </a:r>
          </a:p>
          <a:p>
            <a:pPr fontAlgn="base"/>
            <a:r>
              <a:rPr lang="ru-RU" dirty="0"/>
              <a:t>6) Спортивная дисквалификация (дисквалификация) является спортивной санкцией, которая применяется </a:t>
            </a:r>
            <a:r>
              <a:rPr lang="ru-RU" dirty="0" err="1"/>
              <a:t>юрисдикционным</a:t>
            </a:r>
            <a:r>
              <a:rPr lang="ru-RU" dirty="0"/>
              <a:t> органом, за исключением случаев автоматической дисквалификации, и выражается в отстранении от участия в соревнованиях;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9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Отстранение от соревнований и лишение наград как естественное и закономерное следствие нарушения спортивных правил (на примере, футбола)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fontAlgn="base"/>
            <a:r>
              <a:rPr lang="ru-RU" dirty="0"/>
              <a:t>7) Запрет на осуществление любой связанной с футболом деятельности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запрете лицу на определенный срок либо пожизненно осуществлять любую деятельность, связанную с футболом;</a:t>
            </a:r>
          </a:p>
          <a:p>
            <a:pPr fontAlgn="base"/>
            <a:r>
              <a:rPr lang="ru-RU" dirty="0"/>
              <a:t>8) Проведение матча (матчей) без зрителей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обязанности клуба провести определенный домашний матч (домашние матчи) без зрителей. На таком матче вправе присутствовать только официальные лица матча, аккредитованные журналисты, сотрудники клубов, представители РФС и Лиг;</a:t>
            </a:r>
          </a:p>
          <a:p>
            <a:pPr fontAlgn="base"/>
            <a:r>
              <a:rPr lang="ru-RU" dirty="0"/>
              <a:t>9) Проведение матча (матчей) на нейтральном стадионе в другом городе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обязанности клуба провести определенный домашний матч (домашние матчи) на территории другого муниципального образования (а для города Москвы и города Санкт-Петербурга – в другом субъекте Российской Федерации), отличного от заявленного клубом фактического места проведения матчей и места нахождения клуба, на стадионе, не заявленном клубом для участия в Соревновании);</a:t>
            </a:r>
          </a:p>
          <a:p>
            <a:pPr fontAlgn="base"/>
            <a:r>
              <a:rPr lang="ru-RU" dirty="0"/>
              <a:t>10) Аннулирование результата матча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отмене результата определенного матча. Последствием аннулирования результата матча может быть назначение переигровки, присуждение поражения одной из команд либо обеим командам, участвующим в матче;</a:t>
            </a:r>
          </a:p>
          <a:p>
            <a:pPr fontAlgn="base"/>
            <a:r>
              <a:rPr lang="ru-RU" dirty="0"/>
              <a:t>11) Присуждение поражения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которой результат сыгранного матча аннулируется и определенному клубу засчитывается поражение со счетом 0:3 или иным счетом, предусмотренным Дисциплинарным регламентом, Правилами игры или регламентами соревнований, а в случае если матч не состоялся, то определенному клубу засчитывается поражение со счетом 0:3 или иным счетом, предусмотренным Дисциплинарным регламентом, Правилами игры или регламентами соревнований, без аннулирования результата матча;</a:t>
            </a:r>
          </a:p>
          <a:p>
            <a:pPr fontAlgn="base"/>
            <a:r>
              <a:rPr lang="ru-RU" dirty="0"/>
              <a:t>12) Снятие очков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лишении клуба завоеванных очков в соревновании, в котором принимает участие клуб и в котором распределение мест, занимаемых участниками, осуществляется в соответствии с набранными очками;</a:t>
            </a:r>
          </a:p>
          <a:p>
            <a:pPr fontAlgn="base"/>
            <a:r>
              <a:rPr lang="ru-RU" dirty="0"/>
              <a:t>13) Исключение из числа участников соревнований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лишении клуба права участия в текущем и (или) будущем соревновании и применяется в случаях, предусмотренных Дисциплинарным регламентом и регламентами соревнований;</a:t>
            </a:r>
          </a:p>
          <a:p>
            <a:pPr fontAlgn="base"/>
            <a:r>
              <a:rPr lang="ru-RU" dirty="0"/>
              <a:t>14) Перевод в низший по рангу дивизион является спортивной санкцией, применяемой </a:t>
            </a:r>
            <a:r>
              <a:rPr lang="ru-RU" dirty="0" err="1"/>
              <a:t>юрисдикционным</a:t>
            </a:r>
            <a:r>
              <a:rPr lang="ru-RU" dirty="0"/>
              <a:t> органом, которая выражается в переводе клуба в нижестоящий по рангу дивизион в соответствии со структурой соревнований, утвержденной РФС.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2727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Основные </a:t>
            </a:r>
            <a:r>
              <a:rPr lang="ru-RU" sz="2800" dirty="0" smtClean="0">
                <a:solidFill>
                  <a:srgbClr val="FFFF00"/>
                </a:solidFill>
              </a:rPr>
              <a:t>варианты спортивных </a:t>
            </a:r>
            <a:r>
              <a:rPr lang="ru-RU" sz="2800" dirty="0">
                <a:solidFill>
                  <a:srgbClr val="FFFF00"/>
                </a:solidFill>
              </a:rPr>
              <a:t>наказаний, условия их применения.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21883"/>
            <a:ext cx="9613861" cy="35993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аннулирование</a:t>
            </a:r>
            <a:r>
              <a:rPr lang="ru-RU" dirty="0" smtClean="0"/>
              <a:t> </a:t>
            </a:r>
            <a:r>
              <a:rPr lang="ru-RU" dirty="0"/>
              <a:t>— отмена результатов спортсмена в каком-либо соревновании или спортивном событии с изъятием всех наград, очков и призов; </a:t>
            </a:r>
            <a:endParaRPr lang="ru-RU" dirty="0" smtClean="0"/>
          </a:p>
          <a:p>
            <a:r>
              <a:rPr lang="ru-RU" dirty="0">
                <a:solidFill>
                  <a:srgbClr val="FFFF00"/>
                </a:solidFill>
              </a:rPr>
              <a:t>Дисквалификация</a:t>
            </a:r>
            <a:r>
              <a:rPr lang="ru-RU" dirty="0"/>
              <a:t> — санкции за нарушение антидопинговых правил могут варьироваться от предупреждения до пожизненной дисквалификации. Срок дисквалификации зависит от нарушения, особых обстоятельств, субстанции, а также того, в первый ли раз спортсмен нарушил антидопинговые правила как это предусмотрено в статье 10.9. </a:t>
            </a:r>
          </a:p>
          <a:p>
            <a:r>
              <a:rPr lang="ru-RU" dirty="0" smtClean="0"/>
              <a:t> </a:t>
            </a:r>
            <a:r>
              <a:rPr lang="ru-RU" dirty="0">
                <a:solidFill>
                  <a:srgbClr val="FFFF00"/>
                </a:solidFill>
              </a:rPr>
              <a:t>временное отстранение </a:t>
            </a:r>
            <a:r>
              <a:rPr lang="ru-RU" dirty="0"/>
              <a:t>— временное отстранение спортсмена от участия в соревнованиях до вынесения заключительного решения на слушаниях, проводимых в соответствии со статьей 8 («Право на справедливые слушания»). </a:t>
            </a:r>
          </a:p>
        </p:txBody>
      </p:sp>
    </p:spTree>
    <p:extLst>
      <p:ext uri="{BB962C8B-B14F-4D97-AF65-F5344CB8AC3E}">
        <p14:creationId xmlns:p14="http://schemas.microsoft.com/office/powerpoint/2010/main" val="237221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Кодекс РФ </a:t>
            </a:r>
            <a:r>
              <a:rPr lang="ru-RU" sz="2800" dirty="0">
                <a:solidFill>
                  <a:srgbClr val="FFFF00"/>
                </a:solidFill>
              </a:rPr>
              <a:t>об административных </a:t>
            </a:r>
            <a:r>
              <a:rPr lang="ru-RU" sz="2800" dirty="0" smtClean="0">
                <a:solidFill>
                  <a:srgbClr val="FFFF00"/>
                </a:solidFill>
              </a:rPr>
              <a:t>правонарушениях </a:t>
            </a:r>
            <a:r>
              <a:rPr lang="ru-RU" sz="2800" dirty="0">
                <a:solidFill>
                  <a:srgbClr val="FFFF00"/>
                </a:solidFill>
              </a:rPr>
              <a:t>за нарушение </a:t>
            </a:r>
            <a:r>
              <a:rPr lang="ru-RU" sz="2800" dirty="0" smtClean="0">
                <a:solidFill>
                  <a:srgbClr val="FFFF00"/>
                </a:solidFill>
              </a:rPr>
              <a:t>спортсмена антидопинговых правил, гласит: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Умышленное нарушение спортсменом требований о предотвращении допинга в спорте и борьбе с ним, выразившееся в использовании или попытке использования запрещенной субстанции, запрещенного метода, влечет наложение административного штрафа в размере от тридцати до пятидесяти тысяч рублей.</a:t>
            </a:r>
          </a:p>
        </p:txBody>
      </p:sp>
    </p:spTree>
    <p:extLst>
      <p:ext uri="{BB962C8B-B14F-4D97-AF65-F5344CB8AC3E}">
        <p14:creationId xmlns:p14="http://schemas.microsoft.com/office/powerpoint/2010/main" val="202889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На территории Российской Федерации действует административное и уголовное наказание по следующим статьям: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Административная </a:t>
            </a:r>
            <a:r>
              <a:rPr lang="ru-RU" dirty="0">
                <a:solidFill>
                  <a:srgbClr val="FFFF00"/>
                </a:solidFill>
              </a:rPr>
              <a:t>ответственность: </a:t>
            </a:r>
            <a:endParaRPr lang="ru-RU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dirty="0" smtClean="0"/>
              <a:t>Статья </a:t>
            </a:r>
            <a:r>
              <a:rPr lang="ru-RU" dirty="0"/>
              <a:t>6.18 КоАП РФ. Нарушение установленных законодательством о физической культуре и спорте требований о предотвращении допинга в спорте и борьбе с ним. </a:t>
            </a:r>
            <a:endParaRPr lang="ru-RU" dirty="0" smtClean="0"/>
          </a:p>
          <a:p>
            <a:r>
              <a:rPr lang="ru-RU" dirty="0" smtClean="0">
                <a:solidFill>
                  <a:srgbClr val="FFFF00"/>
                </a:solidFill>
              </a:rPr>
              <a:t>Уголовная </a:t>
            </a:r>
            <a:r>
              <a:rPr lang="ru-RU" dirty="0">
                <a:solidFill>
                  <a:srgbClr val="FFFF00"/>
                </a:solidFill>
              </a:rPr>
              <a:t>ответственность</a:t>
            </a:r>
            <a:r>
              <a:rPr lang="ru-RU" dirty="0" smtClean="0">
                <a:solidFill>
                  <a:srgbClr val="FFFF00"/>
                </a:solidFill>
              </a:rPr>
              <a:t>:</a:t>
            </a:r>
          </a:p>
          <a:p>
            <a:pPr marL="0" indent="0">
              <a:buNone/>
            </a:pPr>
            <a:r>
              <a:rPr lang="ru-RU" dirty="0" smtClean="0"/>
              <a:t> </a:t>
            </a:r>
            <a:r>
              <a:rPr lang="ru-RU" dirty="0"/>
              <a:t>Статья 234 УК РФ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 </a:t>
            </a:r>
            <a:r>
              <a:rPr lang="ru-RU" dirty="0"/>
              <a:t>Статья 226.1 УК </a:t>
            </a:r>
            <a:r>
              <a:rPr lang="ru-RU" dirty="0" smtClean="0"/>
              <a:t>РФ</a:t>
            </a:r>
          </a:p>
          <a:p>
            <a:pPr marL="0" indent="0">
              <a:buNone/>
            </a:pPr>
            <a:r>
              <a:rPr lang="ru-RU" dirty="0" smtClean="0"/>
              <a:t> </a:t>
            </a:r>
            <a:r>
              <a:rPr lang="ru-RU" dirty="0"/>
              <a:t>Статья 230.1. Склонение спортсмена к использованию субстанций и (или) методов, запрещенных для использования в спорте</a:t>
            </a:r>
          </a:p>
        </p:txBody>
      </p:sp>
    </p:spTree>
    <p:extLst>
      <p:ext uri="{BB962C8B-B14F-4D97-AF65-F5344CB8AC3E}">
        <p14:creationId xmlns:p14="http://schemas.microsoft.com/office/powerpoint/2010/main" val="1877043397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55</TotalTime>
  <Words>290</Words>
  <Application>Microsoft Office PowerPoint</Application>
  <PresentationFormat>Широкоэкранный</PresentationFormat>
  <Paragraphs>34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Берлин</vt:lpstr>
      <vt:lpstr>Наказания за нарушение антидопинговых правил</vt:lpstr>
      <vt:lpstr>Отстранение от соревнований и лишение наград как естественное и закономерное следствие нарушения спортивных правил (на примере, футбола)</vt:lpstr>
      <vt:lpstr>Отстранение от соревнований и лишение наград как естественное и закономерное следствие нарушения спортивных правил (на примере, футбола)</vt:lpstr>
      <vt:lpstr>Основные варианты спортивных наказаний, условия их применения.</vt:lpstr>
      <vt:lpstr>Кодекс РФ об административных правонарушениях за нарушение спортсмена антидопинговых правил, гласит:</vt:lpstr>
      <vt:lpstr>На территории Российской Федерации действует административное и уголовное наказание по следующим статьям: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Наказания за нарушение антидопинговых правил</dc:title>
  <dc:creator>User</dc:creator>
  <cp:lastModifiedBy>User</cp:lastModifiedBy>
  <cp:revision>4</cp:revision>
  <dcterms:created xsi:type="dcterms:W3CDTF">2020-06-16T10:12:32Z</dcterms:created>
  <dcterms:modified xsi:type="dcterms:W3CDTF">2020-06-16T11:25:21Z</dcterms:modified>
</cp:coreProperties>
</file>